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C29C5-4145-4D2D-B9B3-4BAAC6E45FF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E4917-92C4-4A8E-AC77-01ED598DCD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pbdn.ru/k-75-letiju-pobedy/zinaida-portnova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c608.kirov.spb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15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7784" y="260648"/>
            <a:ext cx="4896544" cy="3312367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Подвиг – Зины Портновой.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i="1" dirty="0">
                <a:solidFill>
                  <a:srgbClr val="FFFF00"/>
                </a:solidFill>
              </a:rPr>
              <a:t>а</a:t>
            </a:r>
            <a:r>
              <a:rPr lang="ru-RU" sz="2400" b="1" i="1" dirty="0" smtClean="0">
                <a:solidFill>
                  <a:srgbClr val="FFFF00"/>
                </a:solidFill>
              </a:rPr>
              <a:t>втор: </a:t>
            </a:r>
            <a:r>
              <a:rPr lang="ru-RU" sz="2400" b="1" dirty="0" err="1" smtClean="0">
                <a:solidFill>
                  <a:srgbClr val="FFFF00"/>
                </a:solidFill>
              </a:rPr>
              <a:t>Аглямов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  <a:r>
              <a:rPr lang="ru-RU" sz="2400" b="1" dirty="0" err="1" smtClean="0">
                <a:solidFill>
                  <a:srgbClr val="FFFF00"/>
                </a:solidFill>
              </a:rPr>
              <a:t>Самат</a:t>
            </a:r>
            <a:r>
              <a:rPr lang="ru-RU" sz="2400" b="1" dirty="0" smtClean="0">
                <a:solidFill>
                  <a:srgbClr val="FFFF00"/>
                </a:solidFill>
              </a:rPr>
              <a:t>  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ученик 5 класса 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МБОУ Восточная ООШ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dirty="0" smtClean="0">
                <a:solidFill>
                  <a:srgbClr val="FFFF00"/>
                </a:solidFill>
              </a:rPr>
              <a:t>конкур компьютерных презентаций «Юные Герои  Великой Победы»</a:t>
            </a:r>
            <a:br>
              <a:rPr lang="ru-RU" sz="2400" b="1" dirty="0" smtClean="0">
                <a:solidFill>
                  <a:srgbClr val="FFFF00"/>
                </a:solidFill>
              </a:rPr>
            </a:br>
            <a:r>
              <a:rPr lang="ru-RU" sz="2400" b="1" i="1" dirty="0" smtClean="0">
                <a:solidFill>
                  <a:srgbClr val="FFFF00"/>
                </a:solidFill>
              </a:rPr>
              <a:t>руководитель: </a:t>
            </a:r>
            <a:r>
              <a:rPr lang="ru-RU" sz="2400" b="1" dirty="0" err="1" smtClean="0">
                <a:solidFill>
                  <a:srgbClr val="FFFF00"/>
                </a:solidFill>
              </a:rPr>
              <a:t>Крутов</a:t>
            </a:r>
            <a:r>
              <a:rPr lang="ru-RU" sz="2400" b="1" i="1" dirty="0" smtClean="0">
                <a:solidFill>
                  <a:srgbClr val="FFFF00"/>
                </a:solidFill>
              </a:rPr>
              <a:t>  Н.М., учитель истории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4429132"/>
            <a:ext cx="4714908" cy="1928826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FF00"/>
                </a:solidFill>
              </a:rPr>
              <a:t>Подвиг пионера - Героя</a:t>
            </a: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15" name="Рисунок 14" descr="Зина портнов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376264" cy="2898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://gorenka.org/images/geroi/zvezda_med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352550" cy="252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1" y="15291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26260" y="188640"/>
            <a:ext cx="43382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88642"/>
            <a:ext cx="46085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О </a:t>
            </a: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</a:rPr>
              <a:t>подвигах юных мстителей советский народ узнал пятнадцать лет спустя, когда в июле 1958 года был опубликован Указ Президиума Верховного Совета СССР. За подвиги и мужество, проявленные во время Великой Отечественной войны, большая группа участников </a:t>
            </a:r>
            <a:r>
              <a:rPr lang="ru-RU" b="1" dirty="0" err="1">
                <a:solidFill>
                  <a:srgbClr val="FFFF00"/>
                </a:solidFill>
                <a:latin typeface="Times New Roman"/>
                <a:ea typeface="Times New Roman"/>
              </a:rPr>
              <a:t>Обольской</a:t>
            </a: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</a:rPr>
              <a:t> подпольной комсомольской организации "Юные мстители" была награждена орденами Советского Союза. А на груди руководителя организации Ефросиньи Савельевны Зеньковой засверкала Золотая Звезда Героя Советского Союза. Этой высокой награды Родины была удостоена посмертно и Ромашка - Зина Портнова. 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9218" name="Picture 2" descr="C:\Users\User\Desktop\C1yawvEWEAAL6F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460" y="188639"/>
            <a:ext cx="4535925" cy="452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96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5" y="15291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26260" y="188640"/>
            <a:ext cx="43382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88640"/>
            <a:ext cx="770485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Возле </a:t>
            </a:r>
            <a:r>
              <a:rPr lang="ru-RU" sz="2000" b="1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Оболи</a:t>
            </a: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, у автострады, среди зеленых молодых деревьев и цветов, установлен высокий гранитный памятник. На нем золотыми буквами высечены имена погибших юных мстителей.</a:t>
            </a:r>
            <a:endParaRPr lang="ru-RU" sz="20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pic>
        <p:nvPicPr>
          <p:cNvPr id="10242" name="Picture 2" descr="C:\Users\User\Desktop\img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5760640" cy="372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99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28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26260" y="188640"/>
            <a:ext cx="43382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373307"/>
            <a:ext cx="4104456" cy="3205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Ленинграде(ныне Санкт-Петербург), </a:t>
            </a: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на тихой Балтийской улице, сохранился дом, в котором жила легендарная Ромашка. Рядом школа, в которой она училась. А немного подальше, среди новостроек, широкая улица имени Зины Портновой, на которой установлена мраморная стена с ее барельефом.</a:t>
            </a:r>
            <a:endParaRPr lang="ru-RU" sz="1600" b="1" dirty="0">
              <a:solidFill>
                <a:srgbClr val="FFFF00"/>
              </a:solidFill>
              <a:ea typeface="Calibri"/>
              <a:cs typeface="Times New Roman"/>
            </a:endParaRPr>
          </a:p>
          <a:p>
            <a:r>
              <a:rPr lang="ru-RU" sz="1600" b="1" dirty="0">
                <a:solidFill>
                  <a:srgbClr val="FFFF00"/>
                </a:solidFill>
                <a:ea typeface="Calibri"/>
                <a:cs typeface="Times New Roman"/>
              </a:rPr>
              <a:t> 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11266" name="Picture 2" descr="C:\Users\User\Desktop\img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468051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2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46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26260" y="188640"/>
            <a:ext cx="43382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7" name="Рисунок 6" descr="7 (700x525, 311Kb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6858"/>
            <a:ext cx="5668645" cy="4254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493912" y="4471358"/>
            <a:ext cx="4572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Памятник Зине Портновой на Аллее пионеров-героев </a:t>
            </a:r>
            <a:endParaRPr lang="ru-RU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2340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8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26260" y="188640"/>
            <a:ext cx="43382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88642"/>
            <a:ext cx="8496944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"Наши дети – героические, великолепные советские дети,                                                                     с мужеством взрослых, с разумом взрослых борются теперь                                                                                         за Родину. В их крови горит любовь к свободе. И слово "Родина"                                                       для них – это не мертвое слово, а сама жизнь, само биение                                                        сердца, пламенный призыв, глубочайшая любовь".</a:t>
            </a:r>
            <a:endParaRPr lang="ru-RU" sz="1400" b="1" dirty="0">
              <a:solidFill>
                <a:srgbClr val="FFFF00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"Правда", 16 августа</a:t>
            </a:r>
            <a:endParaRPr lang="ru-RU" sz="14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997839"/>
            <a:ext cx="6606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Пионеры Герои - до войны это были самые обыкновенные мальчишки и девчонки. Учились, помогали старшим, играли, бегали-прыгали, разбивали носы и коленки. Их имена знали только родные, одноклассники да друзья. </a:t>
            </a:r>
            <a:br>
              <a:rPr lang="ru-RU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       Пришёл час – они показали,  каким огромным может стать  маленькое детское сердце, когда разгорается в нём священная любовь к Родине и ненависть к её врагам.                                   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0224" y="4038292"/>
            <a:ext cx="46085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 Через века, через года, - </a:t>
            </a: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</a:t>
            </a: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тех, кто уже не придет никогда,-</a:t>
            </a: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</a:t>
            </a: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Мечту пронесите через года</a:t>
            </a: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жизнью наполните!...</a:t>
            </a: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о тех кто уже не придет никогда,-</a:t>
            </a:r>
          </a:p>
          <a:p>
            <a:pPr lvl="0"/>
            <a:r>
              <a:rPr lang="ru-RU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Пожалуйста , помните</a:t>
            </a:r>
          </a:p>
        </p:txBody>
      </p:sp>
    </p:spTree>
    <p:extLst>
      <p:ext uri="{BB962C8B-B14F-4D97-AF65-F5344CB8AC3E}">
        <p14:creationId xmlns:p14="http://schemas.microsoft.com/office/powerpoint/2010/main" val="270116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91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26260" y="188640"/>
            <a:ext cx="43382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929598"/>
            <a:ext cx="7704856" cy="3760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Источники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Смирнов В.А.  Зина Портнова. М.: Воениздат, 1980.-223 с.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3"/>
              </a:rPr>
              <a:t>http://spbdn.ru/k-75-letiju-pobedy/zinaida-portnova/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Санкт-Петербургское государственное казенное учреждение «Санкт-Петербургский Дом национальностей»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4"/>
              </a:rPr>
              <a:t>http://sc608.kirov.spb.ru/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Государственное бюджетное общеобразовательное учреждение средняя общеобразовательная школа № 608 имени Героя Советского Союза Зины Портновой Кировского района Санкт-Петербурга</a:t>
            </a:r>
          </a:p>
        </p:txBody>
      </p:sp>
    </p:spTree>
    <p:extLst>
      <p:ext uri="{BB962C8B-B14F-4D97-AF65-F5344CB8AC3E}">
        <p14:creationId xmlns:p14="http://schemas.microsoft.com/office/powerpoint/2010/main" val="19448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Зина, Зина Портнова,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Ночь в застенках долга,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Но отважно, сурово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Смотришь ты на врага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С кровью падают на пол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Пряди светлых волос...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Сам начальник гестапо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Учиняет допрос.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В холод бросит внезапно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Волчий, пристальный взгляд.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— Отвечай, партизанка,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Говори, где отряд?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Но молчит пионерка,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Щеки — в гневных слезах.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Свет от ужаса меркнет</a:t>
            </a:r>
            <a:b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/>
                <a:ea typeface="Calibri"/>
              </a:rPr>
              <a:t>В ясных детских глазах</a:t>
            </a:r>
            <a:r>
              <a:rPr lang="ru-RU" dirty="0">
                <a:solidFill>
                  <a:srgbClr val="FFFF00"/>
                </a:solidFill>
                <a:latin typeface="Times New Roman"/>
                <a:ea typeface="Calibri"/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27" name="Picture 3" descr="C:\Users\User\Desktop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8641"/>
            <a:ext cx="4824536" cy="383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98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75169"/>
            <a:ext cx="4032448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Ленинградская школьница, Зина Портнова в июне 1941 года приехала с младшей сестрой Галей на летние каникулы к бабушке в деревню Зуи, близ станции </a:t>
            </a:r>
            <a:r>
              <a:rPr lang="ru-RU" sz="2000" b="1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Оболь</a:t>
            </a: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sz="2000" b="1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Шумилинский</a:t>
            </a: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район </a:t>
            </a:r>
            <a:r>
              <a:rPr lang="ru-RU" sz="2000" b="1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Витебщины</a:t>
            </a: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). </a:t>
            </a:r>
            <a:endParaRPr lang="ru-RU" sz="2000" b="1" dirty="0" smtClean="0">
              <a:solidFill>
                <a:srgbClr val="FFFF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Ей </a:t>
            </a: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было пятнадцать...</a:t>
            </a:r>
            <a:endParaRPr lang="ru-RU" sz="2000" b="1" dirty="0">
              <a:solidFill>
                <a:srgbClr val="FFFF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        В </a:t>
            </a:r>
            <a:r>
              <a:rPr lang="ru-RU" sz="2000" b="1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Оболи</a:t>
            </a: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была создана подпольная </a:t>
            </a:r>
            <a:r>
              <a:rPr lang="ru-RU" sz="2000" b="1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комсомольско</a:t>
            </a: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- молодежная организация "Юные мстители" (руководитель Е. С. Зенькова) и Зину  в 1942 г. избрали членом ее комитета. </a:t>
            </a:r>
            <a:endParaRPr lang="ru-RU" sz="20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pic>
        <p:nvPicPr>
          <p:cNvPr id="2051" name="Picture 3" descr="C:\Users\User\Desktop\hello_html_2051a0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740" y="908720"/>
            <a:ext cx="421415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42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19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557973"/>
            <a:ext cx="367240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С августа 1943 она стала разведчицей партизанского отряда им. К. Е. Ворошилова бригады им. В. И. Ленина. Она участвовала в дерзких операциях против врага, в диверсиях, распространяла листовки, по заданию партизанского отряда вела разведку.</a:t>
            </a:r>
            <a:endParaRPr lang="ru-RU" sz="20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pic>
        <p:nvPicPr>
          <p:cNvPr id="3074" name="Picture 2" descr="C:\Users\User\Desktop\sasha-09february1711092909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57972"/>
            <a:ext cx="3960440" cy="416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5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342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557973"/>
            <a:ext cx="4248472" cy="360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Сначала она была подсобной рабочей в столовой для немецких офицеров.                                И вскоре вместе с подругой осуществила дерзкую операцию - отравила более ста гитлеровцев. Ее могли схватить сразу, но стали следить. Чтобы избежать провала,                       Зину переправили в партизанский отряд.</a:t>
            </a:r>
            <a:endParaRPr lang="ru-RU" sz="2000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pic>
        <p:nvPicPr>
          <p:cNvPr id="4098" name="Picture 2" descr="C:\Users\User\Desktop\img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7973"/>
            <a:ext cx="4608511" cy="272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29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494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55918" y="188641"/>
            <a:ext cx="4264554" cy="3070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Как-то ей поручили разведать численность и род войск в районе </a:t>
            </a:r>
            <a:r>
              <a:rPr lang="ru-RU" b="1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Оболи</a:t>
            </a: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. В другой раз - уточнить причины провала в </a:t>
            </a:r>
            <a:r>
              <a:rPr lang="ru-RU" b="1" dirty="0" err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Обольском</a:t>
            </a: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подполье и установить новые связи...                                                                             </a:t>
            </a:r>
            <a:endParaRPr lang="ru-RU" sz="1600" b="1" dirty="0">
              <a:solidFill>
                <a:srgbClr val="FFFF00"/>
              </a:solidFill>
              <a:ea typeface="Calibri"/>
              <a:cs typeface="Times New Roman"/>
            </a:endParaRPr>
          </a:p>
          <a:p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</a:rPr>
              <a:t>        Возвращаясь с задания по выяснению причин провала организации «Юные мстители», Зина была арестована в деревне </a:t>
            </a:r>
            <a:r>
              <a:rPr lang="ru-RU" b="1" dirty="0" err="1">
                <a:solidFill>
                  <a:srgbClr val="FFFF00"/>
                </a:solidFill>
                <a:latin typeface="Times New Roman"/>
                <a:ea typeface="Times New Roman"/>
              </a:rPr>
              <a:t>Мостище</a:t>
            </a:r>
            <a:r>
              <a:rPr lang="ru-RU" b="1" dirty="0">
                <a:solidFill>
                  <a:srgbClr val="FFFF00"/>
                </a:solidFill>
                <a:latin typeface="Times New Roman"/>
                <a:ea typeface="Times New Roman"/>
              </a:rPr>
              <a:t> и опознана предателем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5122" name="Picture 2" descr="C:\Users\User\Desktop\slide-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071"/>
            <a:ext cx="4376405" cy="422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67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494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188641"/>
            <a:ext cx="3456384" cy="431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Фашисты схватили юную партизанку, пытали. Ответом врагу было молчание Зины, ее презрение и ненависть, решимость бороться до конца. На одном из допросов, схватив со стола пистолет следователя, застрелила его и ещё двух гитлеровцев, пыталась бежать, но была схвачена.</a:t>
            </a:r>
            <a:endParaRPr lang="ru-RU" sz="20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pic>
        <p:nvPicPr>
          <p:cNvPr id="6146" name="Picture 2" descr="C:\Users\User\Desktop\8_zina_portnov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64" y="238648"/>
            <a:ext cx="4251076" cy="499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81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494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26260" y="188640"/>
            <a:ext cx="43382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Потом ее уже не допрашивали, а методично мучили, издевались. Выкололи глаза, отрезали уши. Загоняли под ногти иголки, выкручивали руки и ноги...  Отважная юная пионерка была зверски замучена, но до последней минуты оставалась стойкой, мужественной, несгибаемой. 13 января 1944 года Зину Портнову расстреляли.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7170" name="Picture 2" descr="C:\Users\User\Desktop\slide-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0" y="188640"/>
            <a:ext cx="3569052" cy="484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72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494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Calibri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26260" y="188640"/>
            <a:ext cx="43382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88641"/>
            <a:ext cx="4176464" cy="396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А вскоре перешел в стремительное наступление 1-й Прибалтийский фронт. Началась крупная операция советских войск, носившая название "Багратион". Миллионная группировка вражеских армий была разгромлена. Советские войска с помощью партизан освободили белорусскую землю от фашистов.</a:t>
            </a:r>
            <a:endParaRPr lang="ru-RU" sz="2000" b="1" dirty="0">
              <a:solidFill>
                <a:srgbClr val="FFFF00"/>
              </a:solidFill>
              <a:ea typeface="Calibri"/>
              <a:cs typeface="Times New Roman"/>
            </a:endParaRPr>
          </a:p>
        </p:txBody>
      </p:sp>
      <p:pic>
        <p:nvPicPr>
          <p:cNvPr id="8194" name="Picture 2" descr="C:\Users\User\Desktop\cxsL1Xic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60" y="188641"/>
            <a:ext cx="4267200" cy="396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06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705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Подвиг – Зины Портновой. автор: Аглямов Самат   ученик 5 класса  МБОУ Восточная ООШ конкур компьютерных презентаций «Юные Герои  Великой Победы» руководитель: Крутов  Н.М., учитель истории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User</cp:lastModifiedBy>
  <cp:revision>28</cp:revision>
  <dcterms:created xsi:type="dcterms:W3CDTF">2020-03-10T05:32:25Z</dcterms:created>
  <dcterms:modified xsi:type="dcterms:W3CDTF">2021-03-30T17:05:48Z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608271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